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embeddedFontLst>
    <p:embeddedFont>
      <p:font typeface="Century Gothic" pitchFamily="34" charset="0"/>
      <p:regular r:id="rId44"/>
      <p:bold r:id="rId45"/>
      <p:italic r:id="rId46"/>
      <p:boldItalic r:id="rId47"/>
    </p:embeddedFont>
    <p:embeddedFont>
      <p:font typeface="Book Antiqua" pitchFamily="18" charset="0"/>
      <p:regular r:id="rId48"/>
      <p:bold r:id="rId49"/>
      <p:italic r:id="rId50"/>
      <p:boldItalic r:id="rId51"/>
    </p:embeddedFont>
    <p:embeddedFont>
      <p:font typeface="Calibri" pitchFamily="34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06917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69803"/>
            </a:schemeClr>
          </a:solidFill>
          <a:ln w="9525" cap="flat" cmpd="sng">
            <a:solidFill>
              <a:srgbClr val="6B7C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" name="Google Shape;28;p2"/>
          <p:cNvSpPr txBox="1">
            <a:spLocks noGrp="1"/>
          </p:cNvSpPr>
          <p:nvPr>
            <p:ph type="sldNum" idx="12"/>
          </p:nvPr>
        </p:nvSpPr>
        <p:spPr>
          <a:xfrm>
            <a:off x="7786826" y="4625268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0" i="0" u="none" strike="noStrike" cap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800" b="0" i="0" u="none" strike="noStrike" cap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800" b="0" i="0" u="none" strike="noStrike" cap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800" b="0" i="0" u="none" strike="noStrike" cap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800" b="0" i="0" u="none" strike="noStrike" cap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800" b="0" i="0" u="none" strike="noStrike" cap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800" b="0" i="0" u="none" strike="noStrike" cap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800" b="0" i="0" u="none" strike="noStrike" cap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800" b="0" i="0" u="none" strike="noStrike" cap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9525" cap="flat" cmpd="dbl">
            <a:solidFill>
              <a:srgbClr val="6B7C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2"/>
          <p:cNvSpPr txBox="1"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rgbClr val="FFFFF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4000"/>
              <a:buFont typeface="Book Antiqua"/>
              <a:buNone/>
              <a:defRPr sz="4000">
                <a:solidFill>
                  <a:srgbClr val="4753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body" idx="1"/>
          </p:nvPr>
        </p:nvSpPr>
        <p:spPr>
          <a:xfrm rot="5400000">
            <a:off x="2385219" y="-175418"/>
            <a:ext cx="43735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Google Shape;110;p12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11;p12"/>
          <p:cNvSpPr txBox="1">
            <a:spLocks noGrp="1"/>
          </p:cNvSpPr>
          <p:nvPr>
            <p:ph type="title"/>
          </p:nvPr>
        </p:nvSpPr>
        <p:spPr>
          <a:xfrm rot="5400000">
            <a:off x="4896852" y="2547152"/>
            <a:ext cx="5788981" cy="148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2"/>
          <p:cNvSpPr txBox="1">
            <a:spLocks noGrp="1"/>
          </p:cNvSpPr>
          <p:nvPr>
            <p:ph type="body" idx="1"/>
          </p:nvPr>
        </p:nvSpPr>
        <p:spPr>
          <a:xfrm rot="5400000">
            <a:off x="647699" y="190500"/>
            <a:ext cx="5791201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4000"/>
              <a:buFont typeface="Book Antiqua"/>
              <a:buNone/>
              <a:defRPr sz="4000" cap="none">
                <a:solidFill>
                  <a:srgbClr val="47534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9525" cap="flat" cmpd="dbl">
            <a:solidFill>
              <a:srgbClr val="6B7C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426128" y="1719071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648200" y="1719071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40"/>
              </a:spcBef>
              <a:spcAft>
                <a:spcPts val="0"/>
              </a:spcAft>
              <a:buSzPts val="2200"/>
              <a:buNone/>
              <a:defRPr sz="22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2"/>
          </p:nvPr>
        </p:nvSpPr>
        <p:spPr>
          <a:xfrm>
            <a:off x="426128" y="2438400"/>
            <a:ext cx="4040188" cy="368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3"/>
          </p:nvPr>
        </p:nvSpPr>
        <p:spPr>
          <a:xfrm>
            <a:off x="4645025" y="1722438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40"/>
              </a:spcBef>
              <a:spcAft>
                <a:spcPts val="0"/>
              </a:spcAft>
              <a:buSzPts val="2200"/>
              <a:buNone/>
              <a:defRPr sz="22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4"/>
          </p:nvPr>
        </p:nvSpPr>
        <p:spPr>
          <a:xfrm>
            <a:off x="4645025" y="2438400"/>
            <a:ext cx="4041775" cy="368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9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body" idx="1"/>
          </p:nvPr>
        </p:nvSpPr>
        <p:spPr>
          <a:xfrm>
            <a:off x="3886200" y="685800"/>
            <a:ext cx="4572000" cy="5257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9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" name="Google Shape;86;p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9525" cap="flat" cmpd="dbl">
            <a:solidFill>
              <a:srgbClr val="6B7C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" name="Google Shape;87;p9"/>
          <p:cNvSpPr txBox="1">
            <a:spLocks noGrp="1"/>
          </p:cNvSpPr>
          <p:nvPr>
            <p:ph type="body" idx="2"/>
          </p:nvPr>
        </p:nvSpPr>
        <p:spPr>
          <a:xfrm>
            <a:off x="769000" y="2971800"/>
            <a:ext cx="2298634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7534C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2000"/>
              <a:buFont typeface="Book Antiqua"/>
              <a:buNone/>
              <a:defRPr sz="2000" b="0">
                <a:solidFill>
                  <a:srgbClr val="6B7C7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10"/>
          <p:cNvSpPr>
            <a:spLocks noGrp="1"/>
          </p:cNvSpPr>
          <p:nvPr>
            <p:ph type="pic" idx="2"/>
          </p:nvPr>
        </p:nvSpPr>
        <p:spPr>
          <a:xfrm>
            <a:off x="685800" y="621437"/>
            <a:ext cx="7772400" cy="4331564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3" name="Google Shape;93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0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0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0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0"/>
          <p:cNvSpPr txBox="1">
            <a:spLocks noGrp="1"/>
          </p:cNvSpPr>
          <p:nvPr>
            <p:ph type="body" idx="1"/>
          </p:nvPr>
        </p:nvSpPr>
        <p:spPr>
          <a:xfrm>
            <a:off x="956289" y="5656556"/>
            <a:ext cx="7244736" cy="40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500"/>
              <a:buNone/>
              <a:defRPr sz="1500" cap="none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2000"/>
              <a:buFont typeface="Book Antiqua"/>
              <a:buNone/>
              <a:defRPr sz="2000" b="0">
                <a:solidFill>
                  <a:srgbClr val="6B7C7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blipFill rotWithShape="1">
            <a:blip r:embed="rId1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1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1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  <a:defRPr sz="3500" b="0" i="0" u="none" strike="noStrike" cap="non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hadertoy.com/view/WljSR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dertoy.com/view/3lBSzK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dertoy.com/view/MdlyD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dertoy.com/view/dlBGRc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oomuchvoltage/shadertoy-util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dertoy.com/view/cs3GRH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dertoy.com/view/tlSSWD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hadertoy.com/view/Xds3zN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www.shadertoy.com/view/3tjcz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SebAaltonen/status/1515735247928930311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l.acm.org/doi/abs/10.1145/2037826.2037841" TargetMode="External"/><Relationship Id="rId4" Type="http://schemas.openxmlformats.org/officeDocument/2006/relationships/hyperlink" Target="https://docs.cryengine.com/display/CEMANUAL/Geom+Cache+Technical+Overview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eremyong.com/graphics/2023/01/09/tangent-spaces-and-diamond-encoding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search.nvidia.com/sites/default/files/publications/ylitie2017hpg-paper.pdf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VzE8ROwC58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mojipedia.org/pensive-fac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edbeta.com/blog/understanding-bcn-texture-compression-formats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witter.com/toomuchvoltage" TargetMode="External"/><Relationship Id="rId4" Type="http://schemas.openxmlformats.org/officeDocument/2006/relationships/hyperlink" Target="mailto:baktash@toomuchvoltage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shadertoy.com/view/tltGW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 txBox="1"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HOW TO GO MARIE KONDO ON THE VRAM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BY BAKTASH ABDOLLAH-SHAMSHIR-SAZ</a:t>
            </a:r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4000"/>
              <a:buFont typeface="Book Antiqua"/>
              <a:buNone/>
            </a:pPr>
            <a:r>
              <a:rPr lang="en-US"/>
              <a:t>FROM BITSTREAMS TO BUNNIES:</a:t>
            </a:r>
            <a:endParaRPr/>
          </a:p>
        </p:txBody>
      </p:sp>
      <p:pic>
        <p:nvPicPr>
          <p:cNvPr id="122" name="Google Shape;122;p13" descr="C:\Users\Baktash\Desktop\p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8971" y="3302531"/>
            <a:ext cx="1777769" cy="190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EXAMPLE #2</a:t>
            </a:r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If we quantize the colors to R2G4B2 we lose the fidelity on the grayscale metallic texture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Can we keep that and make an exception about the blue?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Thus staying in 1Bpp </a:t>
            </a:r>
            <a:r>
              <a:rPr lang="en-US" i="1"/>
              <a:t>and</a:t>
            </a:r>
            <a:r>
              <a:rPr lang="en-US"/>
              <a:t> maintain fidelity?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EXAMPLE #2</a:t>
            </a:r>
            <a:endParaRPr/>
          </a:p>
        </p:txBody>
      </p:sp>
      <p:sp>
        <p:nvSpPr>
          <p:cNvPr id="199" name="Google Shape;199;p23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Encode 1Bpp grayscale but keep the blue part a constant low luminance</a:t>
            </a:r>
            <a:endParaRPr/>
          </a:p>
        </p:txBody>
      </p:sp>
      <p:pic>
        <p:nvPicPr>
          <p:cNvPr id="200" name="Google Shape;20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590800"/>
            <a:ext cx="400050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4015" y="4419600"/>
            <a:ext cx="3886200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3"/>
          <p:cNvSpPr txBox="1"/>
          <p:nvPr/>
        </p:nvSpPr>
        <p:spPr>
          <a:xfrm>
            <a:off x="457200" y="3856037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Luminance scaled x4</a:t>
            </a:r>
            <a:endParaRPr sz="2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EXAMPLE #2</a:t>
            </a:r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If we check center luminance…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… and it’s the (low) magic number…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… and all neighbors also have the magic number…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… we can infer that it’s blue!</a:t>
            </a:r>
            <a:endParaRPr/>
          </a:p>
        </p:txBody>
      </p:sp>
      <p:pic>
        <p:nvPicPr>
          <p:cNvPr id="209" name="Google Shape;20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3657600"/>
            <a:ext cx="5181600" cy="2846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EXAMPLE #2</a:t>
            </a:r>
            <a:endParaRPr/>
          </a:p>
        </p:txBody>
      </p:sp>
      <p:sp>
        <p:nvSpPr>
          <p:cNvPr id="215" name="Google Shape;215;p25"/>
          <p:cNvSpPr txBox="1"/>
          <p:nvPr/>
        </p:nvSpPr>
        <p:spPr>
          <a:xfrm>
            <a:off x="685801" y="5334001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24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have sparked joy! </a:t>
            </a:r>
            <a:endParaRPr/>
          </a:p>
          <a:p>
            <a:pPr marL="114300" marR="0" lvl="0" indent="0" algn="l" rtl="0"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(by inferring from circumstantial information)</a:t>
            </a:r>
            <a:endParaRPr/>
          </a:p>
        </p:txBody>
      </p:sp>
      <p:pic>
        <p:nvPicPr>
          <p:cNvPr id="216" name="Google Shape;21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1" y="2392363"/>
            <a:ext cx="5029199" cy="282617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5"/>
          <p:cNvSpPr/>
          <p:nvPr/>
        </p:nvSpPr>
        <p:spPr>
          <a:xfrm>
            <a:off x="5867400" y="2392689"/>
            <a:ext cx="3048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https://www.shadertoy.com/view/WljSR1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(By yours truly)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EXAMPLE #3</a:t>
            </a:r>
            <a:endParaRPr/>
          </a:p>
        </p:txBody>
      </p:sp>
      <p:sp>
        <p:nvSpPr>
          <p:cNvPr id="223" name="Google Shape;223;p26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Can we replicate the Psygnosis owl? (R.I.P Ian Hetherington)</a:t>
            </a:r>
            <a:endParaRPr/>
          </a:p>
        </p:txBody>
      </p:sp>
      <p:pic>
        <p:nvPicPr>
          <p:cNvPr id="224" name="Google Shape;224;p26" descr="https://static.miraheze.org/avidwiki/5/51/Psygnosis_%28Mickey_Mania%2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2819400"/>
            <a:ext cx="48768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EXAMPLE #3</a:t>
            </a:r>
            <a:endParaRPr/>
          </a:p>
        </p:txBody>
      </p:sp>
      <p:sp>
        <p:nvSpPr>
          <p:cNvPr id="230" name="Google Shape;230;p27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Our options: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In-shader SVG renderer:</a:t>
            </a:r>
            <a:endParaRPr/>
          </a:p>
          <a:p>
            <a:pPr marL="914400" lvl="2" indent="-2286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Will be slow</a:t>
            </a:r>
            <a:endParaRPr/>
          </a:p>
          <a:p>
            <a:pPr marL="914400" lvl="2" indent="-2286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Will use a lot of floats and registers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Leverage what we have:</a:t>
            </a:r>
            <a:endParaRPr/>
          </a:p>
          <a:p>
            <a:pPr marL="914400" lvl="2" indent="-2286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1 Byte per pixel</a:t>
            </a:r>
            <a:endParaRPr/>
          </a:p>
          <a:p>
            <a:pPr marL="914400" lvl="2" indent="-2286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Is this really necessary?</a:t>
            </a:r>
            <a:endParaRPr/>
          </a:p>
          <a:p>
            <a:pPr marL="914400" lvl="2" indent="-2286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Can we do better? The owl can be just a black and white stencil:</a:t>
            </a:r>
            <a:endParaRPr/>
          </a:p>
        </p:txBody>
      </p:sp>
      <p:pic>
        <p:nvPicPr>
          <p:cNvPr id="231" name="Google Shape;231;p27" descr="Studio Liverpool | Logopedia | Fand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4648200"/>
            <a:ext cx="1981200" cy="1903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8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EXAMPLE #3</a:t>
            </a:r>
            <a:endParaRPr/>
          </a:p>
        </p:txBody>
      </p:sp>
      <p:sp>
        <p:nvSpPr>
          <p:cNvPr id="237" name="Google Shape;237;p28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We can do literally 1 bit per pixel: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And also maintain a rather high resolution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/>
          </a:p>
        </p:txBody>
      </p:sp>
      <p:pic>
        <p:nvPicPr>
          <p:cNvPr id="238" name="Google Shape;23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373" y="2667000"/>
            <a:ext cx="6623149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EXAMPLE #3</a:t>
            </a:r>
            <a:endParaRPr/>
          </a:p>
        </p:txBody>
      </p:sp>
      <p:sp>
        <p:nvSpPr>
          <p:cNvPr id="244" name="Google Shape;244;p29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Apply 3x3 AA when sampling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Add colors and patterns strategically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And voila!</a:t>
            </a:r>
            <a:endParaRPr/>
          </a:p>
        </p:txBody>
      </p:sp>
      <p:pic>
        <p:nvPicPr>
          <p:cNvPr id="245" name="Google Shape;24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041980"/>
            <a:ext cx="6400799" cy="3596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0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EXAMPLE #3</a:t>
            </a:r>
            <a:endParaRPr/>
          </a:p>
        </p:txBody>
      </p:sp>
      <p:sp>
        <p:nvSpPr>
          <p:cNvPr id="251" name="Google Shape;251;p30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33528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End result: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 u="sng">
                <a:solidFill>
                  <a:schemeClr val="hlink"/>
                </a:solidFill>
                <a:hlinkClick r:id="rId3"/>
              </a:rPr>
              <a:t>https://www.shadertoy.com/view/3lBSzK</a:t>
            </a: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(By yours truly)</a:t>
            </a:r>
            <a:br>
              <a:rPr lang="en-US"/>
            </a:br>
            <a:endParaRPr/>
          </a:p>
        </p:txBody>
      </p:sp>
      <p:pic>
        <p:nvPicPr>
          <p:cNvPr id="252" name="Google Shape;25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0" y="1687863"/>
            <a:ext cx="4608817" cy="2593182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0"/>
          <p:cNvSpPr txBox="1"/>
          <p:nvPr/>
        </p:nvSpPr>
        <p:spPr>
          <a:xfrm>
            <a:off x="457200" y="4419601"/>
            <a:ext cx="3810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Homage to this scene</a:t>
            </a:r>
            <a:br>
              <a:rPr lang="en-US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 Shadow of the </a:t>
            </a:r>
            <a:br>
              <a:rPr lang="en-US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Beast I</a:t>
            </a:r>
            <a:endParaRPr/>
          </a:p>
        </p:txBody>
      </p:sp>
      <p:pic>
        <p:nvPicPr>
          <p:cNvPr id="254" name="Google Shape;254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7200" y="4315551"/>
            <a:ext cx="3819179" cy="243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EXAMPLE #3</a:t>
            </a:r>
            <a:endParaRPr/>
          </a:p>
        </p:txBody>
      </p:sp>
      <p:sp>
        <p:nvSpPr>
          <p:cNvPr id="260" name="Google Shape;260;p31"/>
          <p:cNvSpPr txBox="1">
            <a:spLocks noGrp="1"/>
          </p:cNvSpPr>
          <p:nvPr>
            <p:ph type="body" idx="1"/>
          </p:nvPr>
        </p:nvSpPr>
        <p:spPr>
          <a:xfrm>
            <a:off x="457200" y="1752601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Stencil decode is much simpler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Just 1 bit we’re interested in</a:t>
            </a:r>
            <a:endParaRPr/>
          </a:p>
          <a:p>
            <a:pPr marL="342900" lvl="0" indent="-76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61" name="Google Shape;261;p31"/>
          <p:cNvSpPr txBox="1"/>
          <p:nvPr/>
        </p:nvSpPr>
        <p:spPr>
          <a:xfrm>
            <a:off x="457200" y="43434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Image reconstruction is much more involved: </a:t>
            </a:r>
            <a:endParaRPr/>
          </a:p>
        </p:txBody>
      </p:sp>
      <p:pic>
        <p:nvPicPr>
          <p:cNvPr id="262" name="Google Shape;26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531194"/>
            <a:ext cx="6486525" cy="1838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" y="4820962"/>
            <a:ext cx="4019550" cy="193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9644" y="4820962"/>
            <a:ext cx="4116844" cy="1717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THE MOST IMPORTANT RULE</a:t>
            </a:r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Marie Kondo is well known for this most simple rule: </a:t>
            </a:r>
            <a:r>
              <a:rPr lang="en-US">
                <a:solidFill>
                  <a:srgbClr val="FF0000"/>
                </a:solidFill>
              </a:rPr>
              <a:t>does it spark joy?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This actually applies to memory optimization on the GPU.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How to read this if you’re designing data streams: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>
                <a:solidFill>
                  <a:srgbClr val="FF0000"/>
                </a:solidFill>
              </a:rPr>
              <a:t>Do you need this (bit) to achieve the desired effect (joy)?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Or could this be inferred from the surrounding environment?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Memory reads are expensive.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So let’s only keep things that spark joy. We can infer the rest.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2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CHALLENGE #2</a:t>
            </a:r>
            <a:endParaRPr/>
          </a:p>
        </p:txBody>
      </p:sp>
      <p:sp>
        <p:nvSpPr>
          <p:cNvPr id="270" name="Google Shape;270;p32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229600" cy="43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What about geometry?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Example: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The Stanford bunny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Used by Sebastien Hillaire to demonstrate improved delta-tracking integral (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https://www.shadertoy.com/view/MdlyDs</a:t>
            </a:r>
            <a:r>
              <a:rPr lang="en-US"/>
              <a:t>)</a:t>
            </a:r>
            <a:br>
              <a:rPr lang="en-US"/>
            </a:br>
            <a:endParaRPr/>
          </a:p>
        </p:txBody>
      </p:sp>
      <p:pic>
        <p:nvPicPr>
          <p:cNvPr id="271" name="Google Shape;271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8600" y="3923581"/>
            <a:ext cx="4476558" cy="25050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2"/>
          <p:cNvSpPr txBox="1"/>
          <p:nvPr/>
        </p:nvSpPr>
        <p:spPr>
          <a:xfrm>
            <a:off x="457200" y="4008437"/>
            <a:ext cx="8229600" cy="43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Coarse around the</a:t>
            </a:r>
            <a:br>
              <a:rPr lang="en-US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ears:</a:t>
            </a:r>
            <a:endParaRPr/>
          </a:p>
          <a:p>
            <a:pPr marL="64008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we do better?</a:t>
            </a:r>
            <a:br>
              <a:rPr lang="en-US"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0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p32"/>
          <p:cNvSpPr/>
          <p:nvPr/>
        </p:nvSpPr>
        <p:spPr>
          <a:xfrm>
            <a:off x="5486400" y="4038600"/>
            <a:ext cx="1905000" cy="9144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CHALLENGE #2</a:t>
            </a:r>
            <a:endParaRPr/>
          </a:p>
        </p:txBody>
      </p:sp>
      <p:sp>
        <p:nvSpPr>
          <p:cNvPr id="280" name="Google Shape;280;p33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43434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Yes, we can!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Encode entire geometry as a Sparse Voxel Octree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Waste no bits on empty top and mid-level bricks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You can trace this, </a:t>
            </a:r>
            <a:r>
              <a:rPr lang="en-US">
                <a:solidFill>
                  <a:srgbClr val="FF0000"/>
                </a:solidFill>
              </a:rPr>
              <a:t>live!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We packed the bunny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and had room for </a:t>
            </a:r>
            <a:r>
              <a:rPr lang="en-US">
                <a:solidFill>
                  <a:srgbClr val="FF0000"/>
                </a:solidFill>
              </a:rPr>
              <a:t>2 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more!</a:t>
            </a:r>
            <a:endParaRPr>
              <a:solidFill>
                <a:srgbClr val="FF0000"/>
              </a:solidFill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https://www.shadertoy.com/view/dlBGRc</a:t>
            </a: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(By yours truly)</a:t>
            </a:r>
            <a:endParaRPr/>
          </a:p>
        </p:txBody>
      </p:sp>
      <p:pic>
        <p:nvPicPr>
          <p:cNvPr id="281" name="Google Shape;281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1752600"/>
            <a:ext cx="2066925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77589" y="1752600"/>
            <a:ext cx="2095500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64254" y="3866251"/>
            <a:ext cx="2257425" cy="21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4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CHALLENGE #2</a:t>
            </a:r>
            <a:endParaRPr/>
          </a:p>
        </p:txBody>
      </p:sp>
      <p:sp>
        <p:nvSpPr>
          <p:cNvPr id="289" name="Google Shape;289;p34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For this we actually need a bitstream reader:</a:t>
            </a:r>
            <a:endParaRPr/>
          </a:p>
        </p:txBody>
      </p:sp>
      <p:pic>
        <p:nvPicPr>
          <p:cNvPr id="290" name="Google Shape;29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2438400"/>
            <a:ext cx="7983415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5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CHALLENGE #2</a:t>
            </a:r>
            <a:endParaRPr/>
          </a:p>
        </p:txBody>
      </p:sp>
      <p:sp>
        <p:nvSpPr>
          <p:cNvPr id="296" name="Google Shape;296;p35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Live trace via hole-skipping ray-box (slab) intersection tests:</a:t>
            </a:r>
            <a:endParaRPr/>
          </a:p>
        </p:txBody>
      </p:sp>
      <p:pic>
        <p:nvPicPr>
          <p:cNvPr id="297" name="Google Shape;29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590800"/>
            <a:ext cx="7115264" cy="388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6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CHALLENGE #2</a:t>
            </a:r>
            <a:endParaRPr/>
          </a:p>
        </p:txBody>
      </p:sp>
      <p:sp>
        <p:nvSpPr>
          <p:cNvPr id="303" name="Google Shape;303;p36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Read octree nodes only if they’re occupied (i.e. encountered a set bit).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Otherwise, skip the size of the level you’re at (top or mid-level brick):</a:t>
            </a:r>
            <a:endParaRPr/>
          </a:p>
        </p:txBody>
      </p:sp>
      <p:pic>
        <p:nvPicPr>
          <p:cNvPr id="304" name="Google Shape;30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999" y="3276600"/>
            <a:ext cx="4575039" cy="34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1" y="3272287"/>
            <a:ext cx="3428999" cy="1007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7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CHALLENGE #2</a:t>
            </a:r>
            <a:endParaRPr/>
          </a:p>
        </p:txBody>
      </p:sp>
      <p:sp>
        <p:nvSpPr>
          <p:cNvPr id="311" name="Google Shape;311;p37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Does this work at scale?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Turns out: no (lol!)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First attempt by yours truly to combine with SDFs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Too slow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Pros:</a:t>
            </a:r>
            <a:endParaRPr/>
          </a:p>
          <a:p>
            <a:pPr marL="914400" lvl="2" indent="-2286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Smooth corners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Cons:</a:t>
            </a:r>
            <a:endParaRPr/>
          </a:p>
          <a:p>
            <a:pPr marL="914400" lvl="2" indent="-2286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Too many reads</a:t>
            </a:r>
            <a:br>
              <a:rPr lang="en-US"/>
            </a:br>
            <a:r>
              <a:rPr lang="en-US"/>
              <a:t>(3x3x3 fetches to</a:t>
            </a:r>
            <a:br>
              <a:rPr lang="en-US"/>
            </a:br>
            <a:r>
              <a:rPr lang="en-US"/>
              <a:t>construct a local</a:t>
            </a:r>
            <a:br>
              <a:rPr lang="en-US"/>
            </a:br>
            <a:r>
              <a:rPr lang="en-US"/>
              <a:t>rounded box SDF)</a:t>
            </a:r>
            <a:endParaRPr/>
          </a:p>
          <a:p>
            <a:pPr marL="914400" lvl="2" indent="-2286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All value in </a:t>
            </a:r>
            <a:br>
              <a:rPr lang="en-US"/>
            </a:br>
            <a:r>
              <a:rPr lang="en-US"/>
              <a:t>hole-skipping gone</a:t>
            </a:r>
            <a:endParaRPr/>
          </a:p>
        </p:txBody>
      </p:sp>
      <p:pic>
        <p:nvPicPr>
          <p:cNvPr id="312" name="Google Shape;31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3276599"/>
            <a:ext cx="4630787" cy="243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8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CHALLENGE #2</a:t>
            </a:r>
            <a:endParaRPr/>
          </a:p>
        </p:txBody>
      </p:sp>
      <p:sp>
        <p:nvSpPr>
          <p:cNvPr id="318" name="Google Shape;318;p38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Code available on Shadertoy-utils (by yours truly):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https://github.com/toomuchvoltage/shadertoy-utils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Below code executed 3x3x3 times! (Oof…)</a:t>
            </a:r>
            <a:endParaRPr/>
          </a:p>
        </p:txBody>
      </p:sp>
      <p:pic>
        <p:nvPicPr>
          <p:cNvPr id="319" name="Google Shape;319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400" y="2895600"/>
            <a:ext cx="7538742" cy="3772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9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CHALLENGE #2</a:t>
            </a:r>
            <a:endParaRPr/>
          </a:p>
        </p:txBody>
      </p:sp>
      <p:sp>
        <p:nvSpPr>
          <p:cNvPr id="325" name="Google Shape;325;p39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Second attempt: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Encode the entire bunny as a distance field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Three step approach:</a:t>
            </a:r>
            <a:endParaRPr/>
          </a:p>
          <a:p>
            <a:pPr marL="571500" lvl="0" indent="-457200" algn="l" rtl="0">
              <a:spcBef>
                <a:spcPts val="480"/>
              </a:spcBef>
              <a:spcAft>
                <a:spcPts val="0"/>
              </a:spcAft>
              <a:buSzPts val="2400"/>
              <a:buFont typeface="Book Antiqua"/>
              <a:buAutoNum type="arabicPeriod"/>
            </a:pPr>
            <a:r>
              <a:rPr lang="en-US"/>
              <a:t>Expand SVO into tiles in a sub-region of a floating point target</a:t>
            </a:r>
            <a:endParaRPr/>
          </a:p>
          <a:p>
            <a:pPr marL="571500" lvl="0" indent="-457200" algn="l" rtl="0">
              <a:spcBef>
                <a:spcPts val="480"/>
              </a:spcBef>
              <a:spcAft>
                <a:spcPts val="0"/>
              </a:spcAft>
              <a:buSzPts val="2400"/>
              <a:buFont typeface="Book Antiqua"/>
              <a:buAutoNum type="arabicPeriod"/>
            </a:pPr>
            <a:r>
              <a:rPr lang="en-US"/>
              <a:t>Generate distance field via JFA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Keep going until offsetPower is -1.0</a:t>
            </a:r>
            <a:endParaRPr/>
          </a:p>
          <a:p>
            <a:pPr marL="571500" lvl="0" indent="-457200" algn="l" rtl="0">
              <a:spcBef>
                <a:spcPts val="480"/>
              </a:spcBef>
              <a:spcAft>
                <a:spcPts val="0"/>
              </a:spcAft>
              <a:buSzPts val="2400"/>
              <a:buFont typeface="Book Antiqua"/>
              <a:buAutoNum type="arabicPeriod"/>
            </a:pPr>
            <a:r>
              <a:rPr lang="en-US"/>
              <a:t>Compact SDF output to use as little memory as possible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40x40x40 bunny only needs a (40, 40*3) RGBA32F sub-image</a:t>
            </a:r>
            <a:endParaRPr/>
          </a:p>
          <a:p>
            <a:pPr marL="571500" lvl="0" indent="-304800" algn="l" rtl="0">
              <a:spcBef>
                <a:spcPts val="480"/>
              </a:spcBef>
              <a:spcAft>
                <a:spcPts val="0"/>
              </a:spcAft>
              <a:buSzPts val="2400"/>
              <a:buFont typeface="Book Antiqua"/>
              <a:buNone/>
            </a:pPr>
            <a:endParaRPr/>
          </a:p>
          <a:p>
            <a:pPr marL="571500" lvl="0" indent="-304800" algn="l" rtl="0">
              <a:spcBef>
                <a:spcPts val="480"/>
              </a:spcBef>
              <a:spcAft>
                <a:spcPts val="0"/>
              </a:spcAft>
              <a:buSzPts val="2400"/>
              <a:buFont typeface="Book Antiqua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0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CHALLENGE #2</a:t>
            </a:r>
            <a:endParaRPr/>
          </a:p>
        </p:txBody>
      </p:sp>
      <p:sp>
        <p:nvSpPr>
          <p:cNvPr id="331" name="Google Shape;331;p40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54864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Bingo!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Even runs on my phone: S22 Ultra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https://www.shadertoy.com/view/cs3GRH</a:t>
            </a: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(By yours truly)</a:t>
            </a:r>
            <a:endParaRPr/>
          </a:p>
        </p:txBody>
      </p:sp>
      <p:pic>
        <p:nvPicPr>
          <p:cNvPr id="332" name="Google Shape;332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2200" y="1676400"/>
            <a:ext cx="2286000" cy="490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CHALLENGE #2</a:t>
            </a:r>
            <a:endParaRPr/>
          </a:p>
        </p:txBody>
      </p:sp>
      <p:sp>
        <p:nvSpPr>
          <p:cNvPr id="338" name="Google Shape;338;p4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3733800" cy="480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Honorable mention: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RLE encoded Stanford dragon by Anton Schreiner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https://www.shadertoy.com/view/tlSSWD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There is no option to live-trace here though! (would be too slow)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Expanded version would not hole-skip either.</a:t>
            </a:r>
            <a:endParaRPr/>
          </a:p>
        </p:txBody>
      </p:sp>
      <p:pic>
        <p:nvPicPr>
          <p:cNvPr id="339" name="Google Shape;33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3400" y="1828800"/>
            <a:ext cx="4473518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CHALLENGE #1</a:t>
            </a:r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ShaderToy is a great platform for visualizing analytical expressions (implicit surfaces, analytical bilinear patches etc.)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/>
          </a:p>
        </p:txBody>
      </p:sp>
      <p:pic>
        <p:nvPicPr>
          <p:cNvPr id="135" name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200400"/>
            <a:ext cx="3265249" cy="184308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5"/>
          <p:cNvSpPr/>
          <p:nvPr/>
        </p:nvSpPr>
        <p:spPr>
          <a:xfrm>
            <a:off x="3886200" y="3217978"/>
            <a:ext cx="5029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https://www.shadertoy.com/view/3tjczm</a:t>
            </a: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Inigo Quilez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14800" y="3962400"/>
            <a:ext cx="3124200" cy="176619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5"/>
          <p:cNvSpPr/>
          <p:nvPr/>
        </p:nvSpPr>
        <p:spPr>
          <a:xfrm>
            <a:off x="4114800" y="5791200"/>
            <a:ext cx="4572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https://www.shadertoy.com/view/Xds3zN</a:t>
            </a: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Inigo Quilez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2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CHALLENGE #2</a:t>
            </a:r>
            <a:endParaRPr/>
          </a:p>
        </p:txBody>
      </p:sp>
      <p:sp>
        <p:nvSpPr>
          <p:cNvPr id="345" name="Google Shape;345;p42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41148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Have we seen this sort of runtime expansion before?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Yes: </a:t>
            </a:r>
            <a:r>
              <a:rPr lang="en-US" b="1" i="1"/>
              <a:t>.kkrieger by .theprodukkt</a:t>
            </a:r>
            <a:endParaRPr b="1"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Entire video game in </a:t>
            </a:r>
            <a:r>
              <a:rPr lang="en-US" sz="2000"/>
              <a:t>&lt;100KB</a:t>
            </a:r>
            <a:endParaRPr/>
          </a:p>
          <a:p>
            <a:pPr marL="342900" lvl="0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All geometry is CSG</a:t>
            </a:r>
            <a:endParaRPr/>
          </a:p>
          <a:p>
            <a:pPr marL="342900" lvl="0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All textures are encoded as successive brush strokes</a:t>
            </a:r>
            <a:endParaRPr/>
          </a:p>
          <a:p>
            <a:pPr marL="342900" lvl="0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Expanded into VRAM at runtime</a:t>
            </a:r>
            <a:endParaRPr/>
          </a:p>
        </p:txBody>
      </p:sp>
      <p:pic>
        <p:nvPicPr>
          <p:cNvPr id="346" name="Google Shape;346;p42" descr=".kkrieger 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1828800"/>
            <a:ext cx="4114799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3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CHALLENGE #2</a:t>
            </a:r>
            <a:endParaRPr/>
          </a:p>
        </p:txBody>
      </p:sp>
      <p:sp>
        <p:nvSpPr>
          <p:cNvPr id="352" name="Google Shape;352;p43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5029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b="1"/>
              <a:t>NOTE: </a:t>
            </a:r>
            <a:r>
              <a:rPr lang="en-US"/>
              <a:t>if you want to ship materials with the bunny, encode as swatch bits following the leaf brick bits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We can access them as we encounter intersections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Another rule by Marie Kondo: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Store items based on frequency of use!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In GPU optimization this is </a:t>
            </a:r>
            <a:r>
              <a:rPr lang="en-US">
                <a:solidFill>
                  <a:srgbClr val="FF0000"/>
                </a:solidFill>
              </a:rPr>
              <a:t>spatial locality </a:t>
            </a:r>
            <a:r>
              <a:rPr lang="en-US"/>
              <a:t>for </a:t>
            </a:r>
            <a:r>
              <a:rPr lang="en-US">
                <a:solidFill>
                  <a:srgbClr val="FF0000"/>
                </a:solidFill>
              </a:rPr>
              <a:t>spatially coherent access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>
                <a:solidFill>
                  <a:schemeClr val="dk1"/>
                </a:solidFill>
              </a:rPr>
              <a:t>Results in less cache thrashing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53" name="Google Shape;353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2883" y="1972574"/>
            <a:ext cx="3654432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4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CHALLENGE #3</a:t>
            </a:r>
            <a:endParaRPr/>
          </a:p>
        </p:txBody>
      </p:sp>
      <p:sp>
        <p:nvSpPr>
          <p:cNvPr id="359" name="Google Shape;359;p44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34290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What about games? Can this help our title?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Yes!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Encode instance properties in your instance property buffers (UAVs/SSBOs) as bits in a bitfield</a:t>
            </a:r>
            <a:endParaRPr/>
          </a:p>
        </p:txBody>
      </p:sp>
      <p:pic>
        <p:nvPicPr>
          <p:cNvPr id="360" name="Google Shape;360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754038"/>
            <a:ext cx="4419600" cy="4952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5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CHALLENGE #3</a:t>
            </a:r>
            <a:endParaRPr/>
          </a:p>
        </p:txBody>
      </p:sp>
      <p:sp>
        <p:nvSpPr>
          <p:cNvPr id="366" name="Google Shape;366;p45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Decode inside shader</a:t>
            </a:r>
            <a:endParaRPr/>
          </a:p>
        </p:txBody>
      </p:sp>
      <p:pic>
        <p:nvPicPr>
          <p:cNvPr id="367" name="Google Shape;367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1905000"/>
            <a:ext cx="3362325" cy="441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6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CHALLENGE #3</a:t>
            </a:r>
            <a:endParaRPr/>
          </a:p>
        </p:txBody>
      </p:sp>
      <p:sp>
        <p:nvSpPr>
          <p:cNvPr id="373" name="Google Shape;373;p46"/>
          <p:cNvSpPr txBox="1">
            <a:spLocks noGrp="1"/>
          </p:cNvSpPr>
          <p:nvPr>
            <p:ph type="body" idx="1"/>
          </p:nvPr>
        </p:nvSpPr>
        <p:spPr>
          <a:xfrm>
            <a:off x="457200" y="1752601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What else?</a:t>
            </a:r>
            <a:endParaRPr/>
          </a:p>
          <a:p>
            <a:pPr marL="640080" lvl="1" indent="-228600" algn="l" rtl="0">
              <a:spcBef>
                <a:spcPts val="37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We can pack and unpack data into vertices so as to push more geometry</a:t>
            </a:r>
            <a:endParaRPr/>
          </a:p>
          <a:p>
            <a:pPr marL="640080" lvl="1" indent="-228600" algn="l" rtl="0">
              <a:spcBef>
                <a:spcPts val="37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We can store normal as sign of Z, X and Y and infer via sqrt</a:t>
            </a:r>
            <a:endParaRPr/>
          </a:p>
        </p:txBody>
      </p:sp>
      <p:pic>
        <p:nvPicPr>
          <p:cNvPr id="374" name="Google Shape;374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049" y="3124200"/>
            <a:ext cx="4601498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4191000"/>
            <a:ext cx="5296136" cy="250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7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CHALLENGE #3</a:t>
            </a:r>
            <a:endParaRPr/>
          </a:p>
        </p:txBody>
      </p:sp>
      <p:sp>
        <p:nvSpPr>
          <p:cNvPr id="381" name="Google Shape;381;p47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30480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Try hard enough and you should hit 16 bytes per vertex! ;)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https://twitter.com/SebAaltonen/status/1515735247928930311</a:t>
            </a:r>
            <a:endParaRPr/>
          </a:p>
        </p:txBody>
      </p:sp>
      <p:pic>
        <p:nvPicPr>
          <p:cNvPr id="382" name="Google Shape;382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5200" y="2286000"/>
            <a:ext cx="5105400" cy="4417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8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CHALLENGE #3</a:t>
            </a:r>
            <a:endParaRPr/>
          </a:p>
        </p:txBody>
      </p:sp>
      <p:sp>
        <p:nvSpPr>
          <p:cNvPr id="388" name="Google Shape;388;p48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119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Vertex positions in Ryse: Son of Rome were compressed to represent a fraction of the mesh AABB:</a:t>
            </a:r>
            <a:endParaRPr/>
          </a:p>
        </p:txBody>
      </p:sp>
      <p:pic>
        <p:nvPicPr>
          <p:cNvPr id="389" name="Google Shape;389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951679"/>
            <a:ext cx="8829675" cy="1270713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8"/>
          <p:cNvSpPr txBox="1"/>
          <p:nvPr/>
        </p:nvSpPr>
        <p:spPr>
          <a:xfrm>
            <a:off x="381000" y="4353460"/>
            <a:ext cx="8229600" cy="2199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missing from the web</a:t>
            </a:r>
            <a:endParaRPr/>
          </a:p>
          <a:p>
            <a:pPr marL="342900" marR="0" lvl="0" indent="-228600" algn="l" rtl="0"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 instructions on how to do this in CryEngine is available here: </a:t>
            </a:r>
            <a:r>
              <a:rPr lang="en-US" sz="24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https://docs.cryengine.com/display/CEMANUAL/Geom+Cache+Technical+Overview</a:t>
            </a:r>
            <a:endParaRPr sz="2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28600" algn="l" rtl="0"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Entire tangent space was also encoded as a quaternion with some additional info. See q-tangent: </a:t>
            </a:r>
            <a:r>
              <a:rPr lang="en-US" sz="24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https://dl.acm.org/doi/abs/10.1145/2037826.2037841</a:t>
            </a:r>
            <a:endParaRPr sz="2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56210" algn="l" rtl="0"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9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CHALLENGE #3</a:t>
            </a:r>
            <a:endParaRPr/>
          </a:p>
        </p:txBody>
      </p:sp>
      <p:sp>
        <p:nvSpPr>
          <p:cNvPr id="396" name="Google Shape;396;p49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Even more compact tangent space representation: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https://www.jeremyong.com/graphics/2023/01/09/tangent-spaces-and-diamond-encoding/</a:t>
            </a:r>
            <a:endParaRPr/>
          </a:p>
        </p:txBody>
      </p:sp>
      <p:pic>
        <p:nvPicPr>
          <p:cNvPr id="397" name="Google Shape;397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6245" y="3217653"/>
            <a:ext cx="5638800" cy="31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0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CHALLENGE #3</a:t>
            </a:r>
            <a:endParaRPr/>
          </a:p>
        </p:txBody>
      </p:sp>
      <p:sp>
        <p:nvSpPr>
          <p:cNvPr id="403" name="Google Shape;403;p50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This is efficient in path-tracing too!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Ylitie2017 not only encodes vertex positions as fractions of leaf AABBs, but makes internal node AABBs fractions of </a:t>
            </a:r>
            <a:r>
              <a:rPr lang="en-US" i="1"/>
              <a:t>each other</a:t>
            </a:r>
            <a:r>
              <a:rPr lang="en-US"/>
              <a:t>:</a:t>
            </a:r>
            <a:endParaRPr/>
          </a:p>
          <a:p>
            <a:pPr marL="640080" lvl="1" indent="-10160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342900" lvl="0" indent="-76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404" name="Google Shape;404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3344139"/>
            <a:ext cx="5715000" cy="3247159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50"/>
          <p:cNvSpPr/>
          <p:nvPr/>
        </p:nvSpPr>
        <p:spPr>
          <a:xfrm>
            <a:off x="533400" y="3429000"/>
            <a:ext cx="22860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https://research.nvidia.com/sites/default/files/publications/ylitie2017hpg-paper.pdf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1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CHALLENGE #3</a:t>
            </a:r>
            <a:endParaRPr/>
          </a:p>
        </p:txBody>
      </p:sp>
      <p:sp>
        <p:nvSpPr>
          <p:cNvPr id="411" name="Google Shape;411;p5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Every leaf node in Teardown uses an 8-bit index to look into a color palette: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Full tech talk here: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https://www.youtube.com/watch?v=0VzE8ROwC58</a:t>
            </a:r>
            <a:endParaRPr/>
          </a:p>
        </p:txBody>
      </p:sp>
      <p:pic>
        <p:nvPicPr>
          <p:cNvPr id="412" name="Google Shape;412;p51" descr="Teardow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0" y="3657600"/>
            <a:ext cx="3928533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51"/>
          <p:cNvSpPr txBox="1"/>
          <p:nvPr/>
        </p:nvSpPr>
        <p:spPr>
          <a:xfrm>
            <a:off x="457200" y="3429001"/>
            <a:ext cx="4495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Many </a:t>
            </a:r>
            <a:r>
              <a:rPr lang="en-US" sz="2400" i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many</a:t>
            </a:r>
            <a:r>
              <a:rPr lang="en-US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ways to </a:t>
            </a:r>
            <a:r>
              <a:rPr lang="en-US" sz="24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spark</a:t>
            </a:r>
            <a:br>
              <a:rPr lang="en-US" sz="24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4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joy!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CHALLENGE #1</a:t>
            </a:r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However, you cannot bring in external images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You’re limited to a pre-selected group of images</a:t>
            </a:r>
            <a:endParaRPr b="1" u="sng">
              <a:solidFill>
                <a:schemeClr val="hlink"/>
              </a:solidFill>
              <a:hlinkClick r:id="rId3"/>
            </a:endParaRPr>
          </a:p>
          <a:p>
            <a:pPr marL="342900" lvl="0" indent="-76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145" name="Google Shape;14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600" y="2763411"/>
            <a:ext cx="5491162" cy="292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6" descr="C:\Users\Baktash\Desktop\Sad-Face-Emoji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2400" y="1837263"/>
            <a:ext cx="329407" cy="329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2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CHALLENGE #3</a:t>
            </a:r>
            <a:endParaRPr/>
          </a:p>
        </p:txBody>
      </p:sp>
      <p:sp>
        <p:nvSpPr>
          <p:cNvPr id="419" name="Google Shape;419;p52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Even the hardware does this </a:t>
            </a:r>
            <a:r>
              <a:rPr lang="en-US" i="1"/>
              <a:t>for you</a:t>
            </a:r>
            <a:r>
              <a:rPr lang="en-US"/>
              <a:t>!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BC1-7 block compression is all about storing color endpoints and flattening colors as 1Bpp fractions on the line that forms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https://www.reedbeta.com/blog/understanding-bcn-texture-compression-formats/</a:t>
            </a:r>
            <a:endParaRPr/>
          </a:p>
        </p:txBody>
      </p:sp>
      <p:pic>
        <p:nvPicPr>
          <p:cNvPr id="420" name="Google Shape;420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1800" y="4352187"/>
            <a:ext cx="3328988" cy="2179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3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THAT IS ALL!</a:t>
            </a:r>
            <a:endParaRPr/>
          </a:p>
        </p:txBody>
      </p:sp>
      <p:sp>
        <p:nvSpPr>
          <p:cNvPr id="426" name="Google Shape;426;p53"/>
          <p:cNvSpPr txBox="1">
            <a:spLocks noGrp="1"/>
          </p:cNvSpPr>
          <p:nvPr>
            <p:ph type="body" idx="1"/>
          </p:nvPr>
        </p:nvSpPr>
        <p:spPr>
          <a:xfrm>
            <a:off x="2608302" y="2338598"/>
            <a:ext cx="3721270" cy="631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dirty="0" smtClean="0"/>
              <a:t>Thank </a:t>
            </a:r>
            <a:r>
              <a:rPr lang="en-US" dirty="0"/>
              <a:t>you for listening!</a:t>
            </a:r>
            <a:endParaRPr dirty="0"/>
          </a:p>
        </p:txBody>
      </p:sp>
      <p:pic>
        <p:nvPicPr>
          <p:cNvPr id="427" name="Google Shape;427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6200" y="3117460"/>
            <a:ext cx="1165474" cy="11731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26;p53"/>
          <p:cNvSpPr txBox="1">
            <a:spLocks/>
          </p:cNvSpPr>
          <p:nvPr/>
        </p:nvSpPr>
        <p:spPr>
          <a:xfrm>
            <a:off x="2014604" y="4530194"/>
            <a:ext cx="4908665" cy="1466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114300" indent="0" algn="ctr">
              <a:spcBef>
                <a:spcPts val="480"/>
              </a:spcBef>
              <a:buSzPts val="2400"/>
              <a:buFont typeface="Arial"/>
              <a:buNone/>
            </a:pPr>
            <a:r>
              <a:rPr lang="en-US" dirty="0" smtClean="0"/>
              <a:t>Feel free to reach out</a:t>
            </a:r>
            <a:r>
              <a:rPr lang="en-US" dirty="0" smtClean="0"/>
              <a:t>:</a:t>
            </a:r>
          </a:p>
          <a:p>
            <a:pPr marL="114300" indent="0" algn="ctr">
              <a:spcBef>
                <a:spcPts val="480"/>
              </a:spcBef>
              <a:buSzPts val="2400"/>
              <a:buFont typeface="Arial"/>
              <a:buNone/>
            </a:pPr>
            <a:r>
              <a:rPr lang="en-US" dirty="0" smtClean="0">
                <a:hlinkClick r:id="rId4"/>
              </a:rPr>
              <a:t>baktash@toomuchvoltage.com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@</a:t>
            </a:r>
            <a:r>
              <a:rPr lang="en-US" dirty="0" err="1" smtClean="0">
                <a:hlinkClick r:id="rId5"/>
              </a:rPr>
              <a:t>toomuchvoltage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CHALLENGE #1</a:t>
            </a:r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If you try to bring in contraband data via large arrays: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Generally, you should be able to go as large as 4096 array elements.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However, some compilers – specifically nVidia OpenGL backends for ANGLE on Linux/Android/macOS – will explode as they erroneously allot 4x the amount of memory/registers necessary for accessing said data.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Thus, reducing your cross-platform capacity to 1024 array elements.</a:t>
            </a:r>
            <a:endParaRPr/>
          </a:p>
        </p:txBody>
      </p:sp>
      <p:pic>
        <p:nvPicPr>
          <p:cNvPr id="153" name="Google Shape;15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153316"/>
            <a:ext cx="3429000" cy="1552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4800" y="5181600"/>
            <a:ext cx="4495800" cy="8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EXAMPLE #1</a:t>
            </a:r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body" idx="1"/>
          </p:nvPr>
        </p:nvSpPr>
        <p:spPr>
          <a:xfrm>
            <a:off x="457200" y="1752601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Say we want to encode the following RGBA8 image:</a:t>
            </a:r>
            <a:endParaRPr/>
          </a:p>
        </p:txBody>
      </p:sp>
      <p:pic>
        <p:nvPicPr>
          <p:cNvPr id="161" name="Google Shape;16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399" y="5540338"/>
            <a:ext cx="2666999" cy="1079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8" descr="C:\Users\Baktash\Desktop\shadertoy-utils\graffiti_lowres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7400" y="2209800"/>
            <a:ext cx="3275446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8"/>
          <p:cNvSpPr txBox="1"/>
          <p:nvPr/>
        </p:nvSpPr>
        <p:spPr>
          <a:xfrm>
            <a:off x="457200" y="33528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we need all 32 bits to represents this?</a:t>
            </a:r>
            <a:endParaRPr sz="2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4008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Could we just keep RGB8 and color key the rest with black?</a:t>
            </a:r>
            <a:endParaRPr/>
          </a:p>
          <a:p>
            <a:pPr marL="64008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Could we go further and crunch down RGB8 to R2G4B2 and spend 1 byte per pixel along with the color key?</a:t>
            </a:r>
            <a:endParaRPr/>
          </a:p>
        </p:txBody>
      </p:sp>
      <p:sp>
        <p:nvSpPr>
          <p:cNvPr id="164" name="Google Shape;164;p18"/>
          <p:cNvSpPr txBox="1"/>
          <p:nvPr/>
        </p:nvSpPr>
        <p:spPr>
          <a:xfrm>
            <a:off x="457200" y="5017002"/>
            <a:ext cx="5867400" cy="1603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Yes and yes!</a:t>
            </a:r>
            <a:endParaRPr dirty="0"/>
          </a:p>
          <a:p>
            <a:pPr marL="64008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the color representation won’t be</a:t>
            </a:r>
            <a:br>
              <a:rPr lang="en-US" sz="20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0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nearly as bad as it will be uniformly applied</a:t>
            </a:r>
            <a:endParaRPr dirty="0"/>
          </a:p>
          <a:p>
            <a:pPr marL="640080" marR="0" lvl="1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EXAMPLE #1</a:t>
            </a:r>
            <a:endParaRPr/>
          </a:p>
        </p:txBody>
      </p:sp>
      <p:pic>
        <p:nvPicPr>
          <p:cNvPr id="170" name="Google Shape;170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7237" y="1791495"/>
            <a:ext cx="3720309" cy="209470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/>
          <p:nvPr/>
        </p:nvSpPr>
        <p:spPr>
          <a:xfrm>
            <a:off x="4584940" y="1828800"/>
            <a:ext cx="402566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(We get the image we want in-shader working for all platforms!)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/>
            </a:r>
            <a:br>
              <a:rPr lang="en-US" sz="18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</a:br>
            <a:r>
              <a:rPr lang="en-US" sz="18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https://www.shadertoy.com/view/tltGWf</a:t>
            </a: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(By yours truly)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2" name="Google Shape;172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4648200"/>
            <a:ext cx="4867275" cy="178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/>
          <p:cNvSpPr/>
          <p:nvPr/>
        </p:nvSpPr>
        <p:spPr>
          <a:xfrm>
            <a:off x="730370" y="4001869"/>
            <a:ext cx="54418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Necessary util (will not exist everywhere):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EXAMPLE #1</a:t>
            </a:r>
            <a:endParaRPr/>
          </a:p>
        </p:txBody>
      </p:sp>
      <p:sp>
        <p:nvSpPr>
          <p:cNvPr id="179" name="Google Shape;179;p20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How to use?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Read entire unsigned int containing the byte we’re interested in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Expand the byte into 3 component color</a:t>
            </a:r>
            <a:endParaRPr/>
          </a:p>
        </p:txBody>
      </p:sp>
      <p:pic>
        <p:nvPicPr>
          <p:cNvPr id="180" name="Google Shape;18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276600"/>
            <a:ext cx="7000249" cy="2624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EXAMPLE #2</a:t>
            </a:r>
            <a:endParaRPr/>
          </a:p>
        </p:txBody>
      </p:sp>
      <p:sp>
        <p:nvSpPr>
          <p:cNvPr id="186" name="Google Shape;186;p2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Replicating old school Angels cracktro (Shadow of the Beast II on the Amiga)</a:t>
            </a:r>
            <a:endParaRPr/>
          </a:p>
        </p:txBody>
      </p:sp>
      <p:pic>
        <p:nvPicPr>
          <p:cNvPr id="187" name="Google Shape;18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2971800"/>
            <a:ext cx="5691637" cy="3381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pothecary">
  <a:themeElements>
    <a:clrScheme name="Apothecary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1295</Words>
  <Application>Microsoft Office PowerPoint</Application>
  <PresentationFormat>On-screen Show (4:3)</PresentationFormat>
  <Paragraphs>190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Century Gothic</vt:lpstr>
      <vt:lpstr>Book Antiqua</vt:lpstr>
      <vt:lpstr>Calibri</vt:lpstr>
      <vt:lpstr>Apothecary</vt:lpstr>
      <vt:lpstr>FROM BITSTREAMS TO BUNNIES:</vt:lpstr>
      <vt:lpstr>THE MOST IMPORTANT RULE</vt:lpstr>
      <vt:lpstr>CHALLENGE #1</vt:lpstr>
      <vt:lpstr>CHALLENGE #1</vt:lpstr>
      <vt:lpstr>CHALLENGE #1</vt:lpstr>
      <vt:lpstr>EXAMPLE #1</vt:lpstr>
      <vt:lpstr>EXAMPLE #1</vt:lpstr>
      <vt:lpstr>EXAMPLE #1</vt:lpstr>
      <vt:lpstr>EXAMPLE #2</vt:lpstr>
      <vt:lpstr>EXAMPLE #2</vt:lpstr>
      <vt:lpstr>EXAMPLE #2</vt:lpstr>
      <vt:lpstr>EXAMPLE #2</vt:lpstr>
      <vt:lpstr>EXAMPLE #2</vt:lpstr>
      <vt:lpstr>EXAMPLE #3</vt:lpstr>
      <vt:lpstr>EXAMPLE #3</vt:lpstr>
      <vt:lpstr>EXAMPLE #3</vt:lpstr>
      <vt:lpstr>EXAMPLE #3</vt:lpstr>
      <vt:lpstr>EXAMPLE #3</vt:lpstr>
      <vt:lpstr>EXAMPLE #3</vt:lpstr>
      <vt:lpstr>CHALLENGE #2</vt:lpstr>
      <vt:lpstr>CHALLENGE #2</vt:lpstr>
      <vt:lpstr>CHALLENGE #2</vt:lpstr>
      <vt:lpstr>CHALLENGE #2</vt:lpstr>
      <vt:lpstr>CHALLENGE #2</vt:lpstr>
      <vt:lpstr>CHALLENGE #2</vt:lpstr>
      <vt:lpstr>CHALLENGE #2</vt:lpstr>
      <vt:lpstr>CHALLENGE #2</vt:lpstr>
      <vt:lpstr>CHALLENGE #2</vt:lpstr>
      <vt:lpstr>CHALLENGE #2</vt:lpstr>
      <vt:lpstr>CHALLENGE #2</vt:lpstr>
      <vt:lpstr>CHALLENGE #2</vt:lpstr>
      <vt:lpstr>CHALLENGE #3</vt:lpstr>
      <vt:lpstr>CHALLENGE #3</vt:lpstr>
      <vt:lpstr>CHALLENGE #3</vt:lpstr>
      <vt:lpstr>CHALLENGE #3</vt:lpstr>
      <vt:lpstr>CHALLENGE #3</vt:lpstr>
      <vt:lpstr>CHALLENGE #3</vt:lpstr>
      <vt:lpstr>CHALLENGE #3</vt:lpstr>
      <vt:lpstr>CHALLENGE #3</vt:lpstr>
      <vt:lpstr>CHALLENGE #3</vt:lpstr>
      <vt:lpstr>THAT IS ALL!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BITSTREAMS TO BUNNIES:</dc:title>
  <cp:lastModifiedBy>Baktash</cp:lastModifiedBy>
  <cp:revision>9</cp:revision>
  <dcterms:modified xsi:type="dcterms:W3CDTF">2023-05-05T03:05:40Z</dcterms:modified>
</cp:coreProperties>
</file>